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94" r:id="rId6"/>
    <p:sldId id="263" r:id="rId7"/>
    <p:sldId id="264" r:id="rId8"/>
    <p:sldId id="260" r:id="rId9"/>
    <p:sldId id="261" r:id="rId10"/>
    <p:sldId id="262" r:id="rId11"/>
    <p:sldId id="268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5" r:id="rId27"/>
    <p:sldId id="290" r:id="rId28"/>
    <p:sldId id="287" r:id="rId29"/>
    <p:sldId id="289" r:id="rId30"/>
    <p:sldId id="291" r:id="rId31"/>
    <p:sldId id="293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F5726-7D99-4627-BF60-EF35850873A7}" type="datetimeFigureOut">
              <a:rPr lang="en-GB" smtClean="0"/>
              <a:t>25/01/2025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4691E-D039-412D-A432-E8A54198A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64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1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1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97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45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9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34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13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1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6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27/01/2025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034D-8333-4E7D-98AC-E6AE29A5E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1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9AF4-3086-0314-FF52-9E6B7E74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90165"/>
            <a:ext cx="7772400" cy="1158622"/>
          </a:xfrm>
        </p:spPr>
        <p:txBody>
          <a:bodyPr/>
          <a:lstStyle/>
          <a:p>
            <a:r>
              <a:rPr lang="cs-CZ" dirty="0"/>
              <a:t>Dual Circularly Polarizer Waveguide Antenna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41102-E9CD-2694-E2CE-336FF8C3F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754383"/>
            <a:ext cx="6858000" cy="728470"/>
          </a:xfrm>
        </p:spPr>
        <p:txBody>
          <a:bodyPr/>
          <a:lstStyle/>
          <a:p>
            <a:r>
              <a:rPr lang="cs-CZ" dirty="0">
                <a:latin typeface="LM Roman Caps 10" panose="00000500000000000000" pitchFamily="50" charset="0"/>
              </a:rPr>
              <a:t>Czech Technical University in Prague,</a:t>
            </a:r>
          </a:p>
          <a:p>
            <a:r>
              <a:rPr lang="cs-CZ" dirty="0">
                <a:latin typeface="LM Roman Caps 10" panose="00000500000000000000" pitchFamily="50" charset="0"/>
              </a:rPr>
              <a:t>Faculty of Electrical Engineering</a:t>
            </a:r>
            <a:endParaRPr lang="en-GB" dirty="0">
              <a:latin typeface="LM Roman Caps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B2F73F-D281-A277-C8D0-81A6439DAFD6}"/>
              </a:ext>
            </a:extLst>
          </p:cNvPr>
          <p:cNvSpPr txBox="1">
            <a:spLocks/>
          </p:cNvSpPr>
          <p:nvPr/>
        </p:nvSpPr>
        <p:spPr>
          <a:xfrm>
            <a:off x="1143000" y="4856099"/>
            <a:ext cx="3429000" cy="869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LM Roman Slanted 10" panose="00000500000000000000" pitchFamily="50" charset="0"/>
              </a:rPr>
              <a:t>Author</a:t>
            </a:r>
            <a:endParaRPr lang="cs-CZ" sz="1600" dirty="0">
              <a:latin typeface="LM Roman Slanted 10" panose="00000500000000000000" pitchFamily="50" charset="0"/>
            </a:endParaRPr>
          </a:p>
          <a:p>
            <a:pPr algn="l"/>
            <a:r>
              <a:rPr lang="en-US" sz="1600" dirty="0">
                <a:latin typeface="LM Roman Caps 10" panose="00000500000000000000" pitchFamily="50" charset="0"/>
              </a:rPr>
              <a:t>Martin </a:t>
            </a:r>
            <a:r>
              <a:rPr lang="cs-CZ" sz="1600" dirty="0">
                <a:latin typeface="LM Roman Caps 10" panose="00000500000000000000" pitchFamily="50" charset="0"/>
              </a:rPr>
              <a:t>Šimák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F734EE6-7E2A-5D42-C859-DBA696363B48}"/>
              </a:ext>
            </a:extLst>
          </p:cNvPr>
          <p:cNvSpPr txBox="1">
            <a:spLocks/>
          </p:cNvSpPr>
          <p:nvPr/>
        </p:nvSpPr>
        <p:spPr>
          <a:xfrm>
            <a:off x="4572000" y="4856099"/>
            <a:ext cx="3429000" cy="865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600" dirty="0">
                <a:latin typeface="LM Roman Slanted 10" panose="00000500000000000000" pitchFamily="50" charset="0"/>
              </a:rPr>
              <a:t>Supervisor</a:t>
            </a:r>
          </a:p>
          <a:p>
            <a:pPr algn="r"/>
            <a:r>
              <a:rPr lang="cs-CZ" sz="1600" dirty="0">
                <a:latin typeface="LM Roman Caps 10" panose="00000500000000000000" pitchFamily="50" charset="0"/>
              </a:rPr>
              <a:t>doc. Ing. Pavel Hazdra, Ph.D.</a:t>
            </a:r>
            <a:endParaRPr lang="en-GB" sz="1600" dirty="0">
              <a:latin typeface="LM Roman Cap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6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D2A-24C7-D5A7-5BD1-20D26CB8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performance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7BF7A1-48F9-9D97-CFE6-88C0855FCA2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5"/>
            <a:ext cx="3970338" cy="41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•"/>
            </a:pPr>
            <a:r>
              <a:rPr lang="en-US" altLang="en-US" dirty="0"/>
              <a:t>Ease of fabrication</a:t>
            </a:r>
          </a:p>
          <a:p>
            <a:pPr marL="342900" indent="-342900">
              <a:buFontTx/>
              <a:buChar char="•"/>
            </a:pPr>
            <a:r>
              <a:rPr lang="en-US" altLang="en-US" dirty="0"/>
              <a:t>High polarization purity</a:t>
            </a:r>
          </a:p>
          <a:p>
            <a:pPr marL="342900" indent="-342900">
              <a:buFontTx/>
              <a:buChar char="•"/>
            </a:pPr>
            <a:r>
              <a:rPr lang="en-US" altLang="en-US" dirty="0"/>
              <a:t>Dual polarization support</a:t>
            </a:r>
            <a:endParaRPr lang="en-GB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9FF7704-E253-588A-C171-EA7FED4B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854201"/>
            <a:ext cx="3970337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77DB412-FCF5-34AA-9688-69436479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89375"/>
            <a:ext cx="3970338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84D8A7-7BBB-8674-99D3-65448D81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0BCD3-72FE-C0FB-F6B2-7821CA24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10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2278A3-CC8C-F078-7E58-C78B75BA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2.8</a:t>
            </a:r>
          </a:p>
        </p:txBody>
      </p:sp>
    </p:spTree>
    <p:extLst>
      <p:ext uri="{BB962C8B-B14F-4D97-AF65-F5344CB8AC3E}">
        <p14:creationId xmlns:p14="http://schemas.microsoft.com/office/powerpoint/2010/main" val="351506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DE47-6183-131B-78A1-B54AC202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Feeding structure: single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C448-3553-A540-8F47-AAA8E1902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en-US" dirty="0"/>
              <a:t>Way to excite a waveguide mode</a:t>
            </a:r>
          </a:p>
          <a:p>
            <a:r>
              <a:rPr lang="en-US" dirty="0"/>
              <a:t>Right-angle coaxial-to-waveguide transition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4E64-D28D-2354-FB72-A2917CA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99F44-4230-F41B-D91E-333268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6" descr="A white square with a yellow pole&#10;&#10;Description automatically generated">
            <a:extLst>
              <a:ext uri="{FF2B5EF4-FFF2-40B4-BE49-F238E27FC236}">
                <a16:creationId xmlns:a16="http://schemas.microsoft.com/office/drawing/2014/main" id="{83C78637-9CFC-4615-D65B-1E7525D1B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06" y="3805238"/>
            <a:ext cx="240823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A whiteboard with black lines and yellow stripes&#10;&#10;Description automatically generated">
            <a:extLst>
              <a:ext uri="{FF2B5EF4-FFF2-40B4-BE49-F238E27FC236}">
                <a16:creationId xmlns:a16="http://schemas.microsoft.com/office/drawing/2014/main" id="{43DAF95C-6959-1F1C-38FC-1B060848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56" y="3805238"/>
            <a:ext cx="4535488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7A28ACD-A188-40C2-BE51-2D9D8293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3.1</a:t>
            </a:r>
          </a:p>
        </p:txBody>
      </p:sp>
    </p:spTree>
    <p:extLst>
      <p:ext uri="{BB962C8B-B14F-4D97-AF65-F5344CB8AC3E}">
        <p14:creationId xmlns:p14="http://schemas.microsoft.com/office/powerpoint/2010/main" val="192039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2BD4-EA9E-7A3F-FACE-B481B500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Feeding structure: dual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C0F2-060A-97A3-CAF3-39FE4765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12938"/>
          </a:xfrm>
        </p:spPr>
        <p:txBody>
          <a:bodyPr/>
          <a:lstStyle/>
          <a:p>
            <a:r>
              <a:rPr lang="en-US" dirty="0"/>
              <a:t>Way to excite both waveguide modes</a:t>
            </a:r>
          </a:p>
          <a:p>
            <a:r>
              <a:rPr lang="en-US" dirty="0"/>
              <a:t>Grating polarizer allows port separation [26]</a:t>
            </a:r>
          </a:p>
          <a:p>
            <a:r>
              <a:rPr lang="en-US" dirty="0"/>
              <a:t>Difficult optimization (constrained algorithm)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78F0-6150-6ED8-04F2-771F6AAE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A57FE-8442-58BA-A4CD-2BA9A492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2" descr="A close-up of a metal grid&#10;&#10;Description automatically generated">
            <a:extLst>
              <a:ext uri="{FF2B5EF4-FFF2-40B4-BE49-F238E27FC236}">
                <a16:creationId xmlns:a16="http://schemas.microsoft.com/office/drawing/2014/main" id="{1E2B1376-8D04-041B-E04E-ADE8A0AD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81" y="3808413"/>
            <a:ext cx="2478088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A white rectangular object with black lines and dots&#10;&#10;Description automatically generated">
            <a:extLst>
              <a:ext uri="{FF2B5EF4-FFF2-40B4-BE49-F238E27FC236}">
                <a16:creationId xmlns:a16="http://schemas.microsoft.com/office/drawing/2014/main" id="{2FAD2116-9938-D964-01AD-D0DC3017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3808413"/>
            <a:ext cx="45275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57073-BC8C-EC89-4CDD-0F5DDDF9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153525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CE6E-CC09-AED7-C720-C42B969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Feeding structure: final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13040-8853-62AB-6649-01798FEF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D8177-77E0-2D07-508D-FBAE7CE5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8053ECA3-DD99-E3A0-BDAF-8687BB99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04" y="1690689"/>
            <a:ext cx="6221991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D2BDE1-1B75-5026-CD96-726F5422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80720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4067-FF14-43D2-D86E-FB6BA3A2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Feeding structure: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98569-9349-A1EC-C061-4A7C4F66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95CE6-51AC-53CB-11A9-DE8F5AF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B908AA7-DC24-004E-0FB3-2737A760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07" y="1690689"/>
            <a:ext cx="5723785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43D175-7B02-DFA6-CF77-99DFF8CF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251214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FD84-E276-C0CE-EDFA-0900DAE8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18D2-3712-029B-ADF8-4C981690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 impedance transformation</a:t>
            </a:r>
          </a:p>
          <a:p>
            <a:r>
              <a:rPr lang="en-US" dirty="0"/>
              <a:t>Directional gain, target 15 dBi</a:t>
            </a:r>
          </a:p>
          <a:p>
            <a:r>
              <a:rPr lang="en-US" dirty="0"/>
              <a:t>Conical horn</a:t>
            </a:r>
          </a:p>
          <a:p>
            <a:r>
              <a:rPr lang="en-US" dirty="0"/>
              <a:t>Antenna Magus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F826-3FA8-4408-DF30-6AB998EE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0F824-407A-9A21-618D-F3F925FF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2" descr="A silver cone shaped object&#10;&#10;Description automatically generated">
            <a:extLst>
              <a:ext uri="{FF2B5EF4-FFF2-40B4-BE49-F238E27FC236}">
                <a16:creationId xmlns:a16="http://schemas.microsoft.com/office/drawing/2014/main" id="{2E3DDCED-014E-4A11-097A-4B5A4AA0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2719735"/>
            <a:ext cx="3458718" cy="345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128644-C5B3-63FE-05BB-4846FC9B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4.1a</a:t>
            </a:r>
          </a:p>
        </p:txBody>
      </p:sp>
    </p:spTree>
    <p:extLst>
      <p:ext uri="{BB962C8B-B14F-4D97-AF65-F5344CB8AC3E}">
        <p14:creationId xmlns:p14="http://schemas.microsoft.com/office/powerpoint/2010/main" val="397437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28D1-395F-6CD5-BEE0-034F267D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Antenna: final model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6C81-CB29-398B-246C-C861CAB0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97FEB-208B-3049-286E-B97E2B4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6" descr="A grey circular object with a square object in the middle&#10;&#10;Description automatically generated">
            <a:extLst>
              <a:ext uri="{FF2B5EF4-FFF2-40B4-BE49-F238E27FC236}">
                <a16:creationId xmlns:a16="http://schemas.microsoft.com/office/drawing/2014/main" id="{0ACEA692-B1A8-FE85-DFAA-D8DACE1C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38" y="1690689"/>
            <a:ext cx="4667323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AB93D9-D871-F102-287A-6140537F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4.1b</a:t>
            </a:r>
          </a:p>
        </p:txBody>
      </p:sp>
    </p:spTree>
    <p:extLst>
      <p:ext uri="{BB962C8B-B14F-4D97-AF65-F5344CB8AC3E}">
        <p14:creationId xmlns:p14="http://schemas.microsoft.com/office/powerpoint/2010/main" val="146489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AB17-5205-3AF5-86D7-D51EFB64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Antenna: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07E98-0830-9E0B-B0C4-BFCF72E1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1D146-6C27-A62E-22CD-FAE0A10F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E572B5D-10E8-99C1-1FF1-4C7BEA9F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2" y="2445545"/>
            <a:ext cx="289242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EB507-1728-A1DD-EAF8-4742957C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18" y="1690689"/>
            <a:ext cx="4999632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8E92F-1640-2498-59DA-EDA686DD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4.2</a:t>
            </a:r>
          </a:p>
        </p:txBody>
      </p:sp>
    </p:spTree>
    <p:extLst>
      <p:ext uri="{BB962C8B-B14F-4D97-AF65-F5344CB8AC3E}">
        <p14:creationId xmlns:p14="http://schemas.microsoft.com/office/powerpoint/2010/main" val="183794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DB99-4BCB-08FC-ED4E-0889AF7C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structure: initial assembly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5D44C-424F-70D0-818C-67B13CDB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41BD4-8583-5CA9-4579-B239D550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8" descr="A drawing of a metal object&#10;&#10;Description automatically generated">
            <a:extLst>
              <a:ext uri="{FF2B5EF4-FFF2-40B4-BE49-F238E27FC236}">
                <a16:creationId xmlns:a16="http://schemas.microsoft.com/office/drawing/2014/main" id="{6F14C895-9BC0-68B9-126E-65479995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04" y="1690689"/>
            <a:ext cx="6221991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032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6CDC-7288-8CF5-4F95-FF5C0CA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structure: grating issue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438F-E1D1-F2B0-74C8-DD44AF5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C58B5-B86F-233A-FB1C-0336E062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33F856-2331-0387-5315-B122AA0A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34" y="1690689"/>
            <a:ext cx="5697332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A93AA4-B07C-94F8-54E9-5776727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5.1</a:t>
            </a:r>
          </a:p>
        </p:txBody>
      </p:sp>
    </p:spTree>
    <p:extLst>
      <p:ext uri="{BB962C8B-B14F-4D97-AF65-F5344CB8AC3E}">
        <p14:creationId xmlns:p14="http://schemas.microsoft.com/office/powerpoint/2010/main" val="37218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C505-41BB-54F6-C96E-AEA1EEB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CE41-6ECD-1073-7DAA-684133BD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Polarizer</a:t>
            </a:r>
          </a:p>
          <a:p>
            <a:r>
              <a:rPr lang="en-US" dirty="0"/>
              <a:t>Feeding structure</a:t>
            </a:r>
          </a:p>
          <a:p>
            <a:r>
              <a:rPr lang="en-US" dirty="0"/>
              <a:t>Antenna</a:t>
            </a:r>
          </a:p>
          <a:p>
            <a:r>
              <a:rPr lang="en-US" dirty="0"/>
              <a:t>Final structure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Reaction to opponent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429A6-AC9E-84CE-F5EF-D46F3E22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A4475-402A-23F4-2252-3E33E1D5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9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D29-E062-A010-4C28-CCBCA626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structure: feed rework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A66D-8A08-E5CB-E6A8-4567979A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771C-8E60-C4DB-DE00-B02423CC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3" descr="A drawing of a metal object&#10;&#10;Description automatically generated">
            <a:extLst>
              <a:ext uri="{FF2B5EF4-FFF2-40B4-BE49-F238E27FC236}">
                <a16:creationId xmlns:a16="http://schemas.microsoft.com/office/drawing/2014/main" id="{E5ABA670-D5B9-C944-8F81-C518E361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04" y="1690689"/>
            <a:ext cx="6221991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8596C2-F9B6-CEEE-FD53-EB84EC13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5.2</a:t>
            </a:r>
          </a:p>
        </p:txBody>
      </p:sp>
    </p:spTree>
    <p:extLst>
      <p:ext uri="{BB962C8B-B14F-4D97-AF65-F5344CB8AC3E}">
        <p14:creationId xmlns:p14="http://schemas.microsoft.com/office/powerpoint/2010/main" val="56474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100D-5818-D06B-4036-7DA1E31F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structure: DFM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8223-D2B5-5DB2-F99F-7A548C42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ADAA4-12CD-33F2-B7C4-6AC57A57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drawing of a cylinder&#10;&#10;Description automatically generated">
            <a:extLst>
              <a:ext uri="{FF2B5EF4-FFF2-40B4-BE49-F238E27FC236}">
                <a16:creationId xmlns:a16="http://schemas.microsoft.com/office/drawing/2014/main" id="{3111B877-1B6E-7561-66F0-85E0BD2B2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04" y="1434657"/>
            <a:ext cx="6221991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56B217-650B-FE71-305E-E689B683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5.3</a:t>
            </a:r>
          </a:p>
        </p:txBody>
      </p:sp>
    </p:spTree>
    <p:extLst>
      <p:ext uri="{BB962C8B-B14F-4D97-AF65-F5344CB8AC3E}">
        <p14:creationId xmlns:p14="http://schemas.microsoft.com/office/powerpoint/2010/main" val="387648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5B99-F794-58A4-D208-83B88784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Measurement: S-parameters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FF37D-C2D8-9598-9AEF-FA8696AD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71726-856F-7CC8-DE4D-FA2B9F19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BA265-C1DF-AAA7-649C-2E384404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5.4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E38C3-4158-4F1A-F167-E7DEB4E0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41" y="1690689"/>
            <a:ext cx="5788318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7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91CB-EF10-0D3F-588F-916E5B9F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Measurement: boresight radiation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D6962-5505-A90B-B844-98BF0E9B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E2351-798A-B99F-033E-3DC9608B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00EA56-AA2F-C238-CF14-57F908A6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New measurement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7167E-307D-4374-B150-42DF5991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96" y="1686657"/>
            <a:ext cx="4109007" cy="46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FF94-6BAB-D2A2-B173-2F44F34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Measurement: elevation pattern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BB1DA-35E2-7CE4-95C5-20BE8BAF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AF165-3A1D-49B1-01D8-066662F4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20A0A-1E05-42E8-BF47-A0A33B06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81" y="1690689"/>
            <a:ext cx="4454037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01FE58-62DD-C439-3237-4B0E7B64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New measurement</a:t>
            </a:r>
          </a:p>
        </p:txBody>
      </p:sp>
    </p:spTree>
    <p:extLst>
      <p:ext uri="{BB962C8B-B14F-4D97-AF65-F5344CB8AC3E}">
        <p14:creationId xmlns:p14="http://schemas.microsoft.com/office/powerpoint/2010/main" val="48592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5984C-1C74-DD14-9B2B-1A7EEB16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DA2C-8288-88E8-0715-E8FD17A4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Measurement: </a:t>
            </a:r>
            <a:r>
              <a:rPr lang="en-US" altLang="en-US" dirty="0"/>
              <a:t>azimuth pattern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2D14C-F00B-0CFA-A9D7-1DDA450B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262F1-21FD-BDFC-1566-6335055A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71DEE-3F55-4C39-72A5-B8DDED0F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New measurement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ADAC2CE-5E7E-2A36-12AC-D6ABE131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75" y="1690689"/>
            <a:ext cx="4510250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F6BF-E42D-4B00-C945-3413E7C7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316A-A5EE-62BE-FE9D-3484D6B8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polarizer based on simple geometry</a:t>
            </a:r>
          </a:p>
          <a:p>
            <a:pPr lvl="1"/>
            <a:r>
              <a:rPr lang="en-US" dirty="0"/>
              <a:t>Switchable dual polarization capability</a:t>
            </a:r>
          </a:p>
          <a:p>
            <a:r>
              <a:rPr lang="en-US" dirty="0"/>
              <a:t>Functionality demonstrated in a complete system</a:t>
            </a:r>
          </a:p>
          <a:p>
            <a:pPr lvl="1"/>
            <a:r>
              <a:rPr lang="en-US" dirty="0"/>
              <a:t>Functional prototype fabricated</a:t>
            </a:r>
          </a:p>
          <a:p>
            <a:pPr lvl="1"/>
            <a:r>
              <a:rPr lang="en-US" dirty="0"/>
              <a:t>Simulation data confirmed by measurement</a:t>
            </a:r>
          </a:p>
          <a:p>
            <a:r>
              <a:rPr lang="en-US" dirty="0"/>
              <a:t>All objectives achieved with academic </a:t>
            </a:r>
            <a:r>
              <a:rPr lang="en-US" dirty="0" err="1"/>
              <a:t>rigour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62F62-3CB0-1D15-D31B-AE9DD47A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2BD7-0E2C-EE3C-0AB2-D078C99D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3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570-F164-B42B-2FDF-4C5723D71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16131-8E7A-D39F-2121-01DCD2B3A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09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D125-08B0-D177-C4AE-97149A62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E896C-9442-4141-DD61-51AB7C992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opponent’s questions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BD8B3-4344-FBA6-0F08-906B22D7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F32FE-8BC3-8A2B-5339-57AD14C6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05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8807-0A98-6005-4347-07F805A9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5AB1C-4A7B-05B9-15BE-F1327B93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60"/>
            <a:ext cx="7886700" cy="3753802"/>
          </a:xfrm>
        </p:spPr>
        <p:txBody>
          <a:bodyPr/>
          <a:lstStyle/>
          <a:p>
            <a:r>
              <a:rPr lang="en-US" dirty="0"/>
              <a:t>General materials can exhibit:</a:t>
            </a:r>
          </a:p>
          <a:p>
            <a:pPr lvl="1"/>
            <a:r>
              <a:rPr lang="en-US" dirty="0"/>
              <a:t>Anisotropy</a:t>
            </a:r>
          </a:p>
          <a:p>
            <a:pPr lvl="1"/>
            <a:r>
              <a:rPr lang="en-US" dirty="0"/>
              <a:t>Inhomogeneity</a:t>
            </a:r>
          </a:p>
          <a:p>
            <a:pPr lvl="1"/>
            <a:r>
              <a:rPr lang="en-US" dirty="0"/>
              <a:t>Dispersion</a:t>
            </a:r>
          </a:p>
          <a:p>
            <a:r>
              <a:rPr lang="en-US" dirty="0"/>
              <a:t>Convolution reflects </a:t>
            </a:r>
            <a:r>
              <a:rPr lang="en-US" dirty="0">
                <a:latin typeface="LM Roman Slanted 10" panose="00000500000000000000" pitchFamily="50" charset="0"/>
              </a:rPr>
              <a:t>linearity</a:t>
            </a:r>
            <a:r>
              <a:rPr lang="en-US" dirty="0"/>
              <a:t> and </a:t>
            </a:r>
            <a:r>
              <a:rPr lang="en-US" dirty="0">
                <a:latin typeface="LM Roman Slanted 10" panose="00000500000000000000" pitchFamily="50" charset="0"/>
              </a:rPr>
              <a:t>time-causality</a:t>
            </a:r>
            <a:r>
              <a:rPr lang="en-US" dirty="0"/>
              <a:t> </a:t>
            </a:r>
          </a:p>
          <a:p>
            <a:r>
              <a:rPr lang="en-US" dirty="0"/>
              <a:t>Materials can also be </a:t>
            </a:r>
            <a:r>
              <a:rPr lang="en-US" dirty="0">
                <a:latin typeface="LM Roman Slanted 10" panose="00000500000000000000" pitchFamily="50" charset="0"/>
              </a:rPr>
              <a:t>non-linear</a:t>
            </a:r>
          </a:p>
          <a:p>
            <a:pPr lvl="1"/>
            <a:r>
              <a:rPr lang="en-US" dirty="0"/>
              <a:t>Volterra series</a:t>
            </a:r>
          </a:p>
          <a:p>
            <a:pPr lvl="1"/>
            <a:r>
              <a:rPr lang="en-US" dirty="0"/>
              <a:t>Numerical methods</a:t>
            </a:r>
          </a:p>
          <a:p>
            <a:pPr lvl="1"/>
            <a:r>
              <a:rPr lang="en-US" dirty="0"/>
              <a:t>Perturbation theory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4A569-BFF0-26CB-6CD0-7D87FA36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E804E-7403-B483-B066-05AFE364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29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84C958-7C1E-1E33-2286-4C0D7ED2F380}"/>
              </a:ext>
            </a:extLst>
          </p:cNvPr>
          <p:cNvSpPr txBox="1">
            <a:spLocks/>
          </p:cNvSpPr>
          <p:nvPr/>
        </p:nvSpPr>
        <p:spPr>
          <a:xfrm>
            <a:off x="628650" y="1494698"/>
            <a:ext cx="7886700" cy="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M Roman Slanted 10" panose="00000500000000000000" pitchFamily="50" charset="0"/>
              </a:rPr>
              <a:t>In the explanation of relations 1.3 and 1.4, you talk about convolution. What exactly do you mean by that?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0923-6C9B-A598-21BF-01ABB5960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58" y="4876613"/>
            <a:ext cx="1552792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5E96F-16EB-BA60-151D-59D6396A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558" y="5679215"/>
            <a:ext cx="153373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6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F35-4A2B-4354-43EE-FC7656D4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464C-16E3-D9AD-5B86-6B2A503FD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Waveguide-based dual circular polarizer</a:t>
            </a:r>
          </a:p>
          <a:p>
            <a:pPr lvl="1"/>
            <a:r>
              <a:rPr lang="en-GB" dirty="0"/>
              <a:t>4.7 GHz to 5.7 GHz (C-band)</a:t>
            </a:r>
          </a:p>
          <a:p>
            <a:pPr lvl="1"/>
            <a:r>
              <a:rPr lang="en-GB" dirty="0"/>
              <a:t>Switchable polarization</a:t>
            </a:r>
          </a:p>
          <a:p>
            <a:r>
              <a:rPr lang="en-GB" dirty="0"/>
              <a:t>Complete antenna system design</a:t>
            </a:r>
          </a:p>
          <a:p>
            <a:r>
              <a:rPr lang="en-GB" dirty="0"/>
              <a:t>Prototype fabrication</a:t>
            </a:r>
          </a:p>
          <a:p>
            <a:r>
              <a:rPr lang="en-GB" dirty="0"/>
              <a:t>Validation by measurement</a:t>
            </a:r>
          </a:p>
          <a:p>
            <a:r>
              <a:rPr lang="en-GB" dirty="0"/>
              <a:t>Cooperation with Taiwanese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F2F5C-4434-AF42-BA85-57BDF432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32B08-F098-6C7C-833E-9D7A00B4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21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432E-6668-1BAE-AF26-D341B39DD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6F6C-9B31-B115-C820-1CDE874B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9379-7F51-7A89-A5A1-624A7966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3160"/>
            <a:ext cx="7886700" cy="1647384"/>
          </a:xfrm>
        </p:spPr>
        <p:txBody>
          <a:bodyPr/>
          <a:lstStyle/>
          <a:p>
            <a:r>
              <a:rPr lang="en-US" dirty="0"/>
              <a:t>Three-phase optimization process of the dual feed</a:t>
            </a:r>
          </a:p>
          <a:p>
            <a:pPr lvl="1"/>
            <a:r>
              <a:rPr lang="en-US" dirty="0"/>
              <a:t>Single </a:t>
            </a:r>
            <a:r>
              <a:rPr lang="cs-CZ" dirty="0"/>
              <a:t>righ</a:t>
            </a:r>
            <a:r>
              <a:rPr lang="en-US" dirty="0"/>
              <a:t>t-angle transition</a:t>
            </a:r>
          </a:p>
          <a:p>
            <a:pPr lvl="1"/>
            <a:r>
              <a:rPr lang="en-US" dirty="0"/>
              <a:t>Grating position</a:t>
            </a:r>
          </a:p>
          <a:p>
            <a:pPr lvl="1"/>
            <a:r>
              <a:rPr lang="en-US" dirty="0"/>
              <a:t>Second feed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0C747-1FBE-63FE-EEBC-62FEA8A8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CFD87-3B92-9CBC-0CD0-5EEC1E72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30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0312C7-0397-3435-9838-CDD74D020FB2}"/>
              </a:ext>
            </a:extLst>
          </p:cNvPr>
          <p:cNvSpPr txBox="1">
            <a:spLocks/>
          </p:cNvSpPr>
          <p:nvPr/>
        </p:nvSpPr>
        <p:spPr>
          <a:xfrm>
            <a:off x="628650" y="1494698"/>
            <a:ext cx="7886700" cy="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M Roman Slanted 10" panose="00000500000000000000" pitchFamily="50" charset="0"/>
              </a:rPr>
              <a:t>Could you please explain the optimization described from page 35 onwards in more detail?</a:t>
            </a:r>
          </a:p>
        </p:txBody>
      </p:sp>
      <p:pic>
        <p:nvPicPr>
          <p:cNvPr id="7" name="Picture 4" descr="A white rectangular object with black lines and dots&#10;&#10;Description automatically generated">
            <a:extLst>
              <a:ext uri="{FF2B5EF4-FFF2-40B4-BE49-F238E27FC236}">
                <a16:creationId xmlns:a16="http://schemas.microsoft.com/office/drawing/2014/main" id="{87CC2DFB-4095-F485-E7D3-FA3DBB49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2" y="4070544"/>
            <a:ext cx="4140647" cy="233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A close-up of a metal grid&#10;&#10;Description automatically generated">
            <a:extLst>
              <a:ext uri="{FF2B5EF4-FFF2-40B4-BE49-F238E27FC236}">
                <a16:creationId xmlns:a16="http://schemas.microsoft.com/office/drawing/2014/main" id="{D3E1A533-7B98-9DD9-3A66-F4A2524D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37" y="4059509"/>
            <a:ext cx="2295155" cy="2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38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B428D-8D44-7635-9B48-4DC5DD39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8D62-DBA6-28B2-D930-79400640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44C90-8E4F-0B69-15CF-5EBA68DD0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23160"/>
                <a:ext cx="7886700" cy="3753802"/>
              </a:xfrm>
            </p:spPr>
            <p:txBody>
              <a:bodyPr/>
              <a:lstStyle/>
              <a:p>
                <a:r>
                  <a:rPr lang="en-US" dirty="0" err="1"/>
                  <a:t>Nelder</a:t>
                </a:r>
                <a:r>
                  <a:rPr lang="en-US" dirty="0"/>
                  <a:t>-Mead method (downhill simplex)</a:t>
                </a:r>
                <a:endParaRPr lang="en-GB" dirty="0"/>
              </a:p>
              <a:p>
                <a:r>
                  <a:rPr lang="en-GB" dirty="0"/>
                  <a:t>Objective functions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&lt;−15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&lt;−15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|&lt;−40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US" b="0" dirty="0"/>
              </a:p>
              <a:p>
                <a:r>
                  <a:rPr lang="en-GB" dirty="0"/>
                  <a:t>Objective value aggregate</a:t>
                </a:r>
              </a:p>
              <a:p>
                <a:pPr lvl="1"/>
                <a:r>
                  <a:rPr lang="en-GB" dirty="0"/>
                  <a:t>Weighted sum of differences across the band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44C90-8E4F-0B69-15CF-5EBA68DD0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23160"/>
                <a:ext cx="7886700" cy="3753802"/>
              </a:xfrm>
              <a:blipFill>
                <a:blip r:embed="rId2"/>
                <a:stretch>
                  <a:fillRect l="-1005" t="-2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7193E-CC3A-3232-C266-DA1D37C8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B30F9-F30D-B711-4D74-E958D184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31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2D8491-56F5-53D4-4CAF-2C3F96E09D4F}"/>
              </a:ext>
            </a:extLst>
          </p:cNvPr>
          <p:cNvSpPr txBox="1">
            <a:spLocks/>
          </p:cNvSpPr>
          <p:nvPr/>
        </p:nvSpPr>
        <p:spPr>
          <a:xfrm>
            <a:off x="628650" y="1494698"/>
            <a:ext cx="7886700" cy="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M Roman Slanted 10" panose="00000500000000000000" pitchFamily="50" charset="0"/>
              </a:rPr>
              <a:t>Could you please explain the optimization described from page 35 onwards in more detail?</a:t>
            </a:r>
          </a:p>
        </p:txBody>
      </p:sp>
    </p:spTree>
    <p:extLst>
      <p:ext uri="{BB962C8B-B14F-4D97-AF65-F5344CB8AC3E}">
        <p14:creationId xmlns:p14="http://schemas.microsoft.com/office/powerpoint/2010/main" val="290089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7C562-23AB-507D-6584-3885059B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5F79-5EB8-60EF-E707-150C4B53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27CC7-A3A3-9C39-B134-501A26057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23160"/>
                <a:ext cx="7886700" cy="3753802"/>
              </a:xfrm>
            </p:spPr>
            <p:txBody>
              <a:bodyPr/>
              <a:lstStyle/>
              <a:p>
                <a:r>
                  <a:rPr lang="en-GB" dirty="0"/>
                  <a:t>Optimization variables</a:t>
                </a:r>
              </a:p>
              <a:p>
                <a:pPr lvl="1"/>
                <a:r>
                  <a:rPr lang="en-GB" dirty="0"/>
                  <a:t>Probe 1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Probe 1 length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/16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Grating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Probe 2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Probe 2 length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/16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Grating gap</a:t>
                </a:r>
              </a:p>
              <a:p>
                <a:pPr lvl="1"/>
                <a:r>
                  <a:rPr lang="en-GB" dirty="0"/>
                  <a:t>Grating wire diameter</a:t>
                </a:r>
              </a:p>
              <a:p>
                <a:r>
                  <a:rPr lang="en-GB" dirty="0"/>
                  <a:t>Variable bounds </a:t>
                </a:r>
                <a:r>
                  <a:rPr lang="en-GB"/>
                  <a:t>within 10</a:t>
                </a:r>
                <a:r>
                  <a:rPr lang="en-GB" dirty="0"/>
                  <a:t>% of the theoretical estimate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27CC7-A3A3-9C39-B134-501A26057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23160"/>
                <a:ext cx="7886700" cy="3753802"/>
              </a:xfrm>
              <a:blipFill>
                <a:blip r:embed="rId2"/>
                <a:stretch>
                  <a:fillRect l="-1005" t="-2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44DE4-1A7C-38F0-8547-7D66B709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0C18F-C8FD-E7A9-F064-3540E4E9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32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B721DA-4C4A-E34B-A852-CD5294FFC2D8}"/>
              </a:ext>
            </a:extLst>
          </p:cNvPr>
          <p:cNvSpPr txBox="1">
            <a:spLocks/>
          </p:cNvSpPr>
          <p:nvPr/>
        </p:nvSpPr>
        <p:spPr>
          <a:xfrm>
            <a:off x="628650" y="1494698"/>
            <a:ext cx="7886700" cy="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M Roman Slanted 10" panose="00000500000000000000" pitchFamily="50" charset="0"/>
              </a:rPr>
              <a:t>Could you please explain the optimization described from page 35 onwards in more detail?</a:t>
            </a:r>
          </a:p>
        </p:txBody>
      </p:sp>
    </p:spTree>
    <p:extLst>
      <p:ext uri="{BB962C8B-B14F-4D97-AF65-F5344CB8AC3E}">
        <p14:creationId xmlns:p14="http://schemas.microsoft.com/office/powerpoint/2010/main" val="70214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50CD-B1D5-1200-3819-0BE57B4C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635C-9678-7527-0D1D-7AEDB5FD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549775" cy="4351338"/>
          </a:xfrm>
        </p:spPr>
        <p:txBody>
          <a:bodyPr/>
          <a:lstStyle/>
          <a:p>
            <a:r>
              <a:rPr lang="en-US" dirty="0"/>
              <a:t>Circular polarization as two linearly polarized waves</a:t>
            </a:r>
          </a:p>
          <a:p>
            <a:r>
              <a:rPr lang="en-US" dirty="0"/>
              <a:t>Principle of operation</a:t>
            </a:r>
          </a:p>
          <a:p>
            <a:pPr lvl="1"/>
            <a:r>
              <a:rPr lang="en-US" dirty="0"/>
              <a:t>Two orthogonal modes</a:t>
            </a:r>
          </a:p>
          <a:p>
            <a:pPr lvl="1"/>
            <a:r>
              <a:rPr lang="en-US" dirty="0"/>
              <a:t>Phase shift of 90°</a:t>
            </a:r>
          </a:p>
          <a:p>
            <a:pPr lvl="1"/>
            <a:r>
              <a:rPr lang="en-US" dirty="0"/>
              <a:t>Equal amplitudes</a:t>
            </a:r>
          </a:p>
          <a:p>
            <a:endParaRPr lang="en-GB" dirty="0"/>
          </a:p>
        </p:txBody>
      </p:sp>
      <p:pic>
        <p:nvPicPr>
          <p:cNvPr id="4" name="Picture 3" descr="A circle with a triangle in the center&#10;&#10;Description automatically generated">
            <a:extLst>
              <a:ext uri="{FF2B5EF4-FFF2-40B4-BE49-F238E27FC236}">
                <a16:creationId xmlns:a16="http://schemas.microsoft.com/office/drawing/2014/main" id="{4DC11311-E70E-7A6F-E4C7-2B9FB615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1309688"/>
            <a:ext cx="2482850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EDD7DDA-D509-5824-596C-618A58D9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3716338"/>
            <a:ext cx="3508375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057DFE-F1E5-5943-B25E-FBCE49A1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392D6-1AF8-9F3A-1B75-511A4768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54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9CC9-0646-5A9C-891E-7E5A287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Polarizer</a:t>
            </a:r>
            <a:r>
              <a:rPr lang="cs-CZ"/>
              <a:t>: s</a:t>
            </a:r>
            <a:r>
              <a:rPr lang="en-US"/>
              <a:t>tate</a:t>
            </a:r>
            <a:r>
              <a:rPr lang="en-US" dirty="0"/>
              <a:t> of the art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489C-849B-53DA-C6BF-A5892D996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Dielectric vane polarizers</a:t>
            </a:r>
          </a:p>
          <a:p>
            <a:pPr lvl="1"/>
            <a:r>
              <a:rPr lang="en-US" dirty="0"/>
              <a:t>Wideband operation</a:t>
            </a:r>
          </a:p>
          <a:p>
            <a:pPr lvl="1"/>
            <a:r>
              <a:rPr lang="en-US" dirty="0"/>
              <a:t>High dielectric losses</a:t>
            </a:r>
          </a:p>
          <a:p>
            <a:r>
              <a:rPr lang="en-US" dirty="0"/>
              <a:t>Iris/corrugated polarizers</a:t>
            </a:r>
          </a:p>
          <a:p>
            <a:pPr lvl="1"/>
            <a:r>
              <a:rPr lang="en-US" dirty="0"/>
              <a:t>Wideband operation</a:t>
            </a:r>
          </a:p>
          <a:p>
            <a:pPr lvl="1"/>
            <a:r>
              <a:rPr lang="en-US" dirty="0" err="1"/>
              <a:t>Overmoded</a:t>
            </a:r>
            <a:r>
              <a:rPr lang="en-US" dirty="0"/>
              <a:t> structure (mode matching)</a:t>
            </a:r>
          </a:p>
          <a:p>
            <a:r>
              <a:rPr lang="en-US" dirty="0"/>
              <a:t>Septum polarizers</a:t>
            </a:r>
          </a:p>
          <a:p>
            <a:pPr lvl="1"/>
            <a:r>
              <a:rPr lang="en-US" dirty="0"/>
              <a:t>Dual circular polarization</a:t>
            </a:r>
          </a:p>
          <a:p>
            <a:pPr lvl="1"/>
            <a:r>
              <a:rPr lang="en-US" dirty="0"/>
              <a:t>Complex machining</a:t>
            </a:r>
          </a:p>
          <a:p>
            <a:r>
              <a:rPr lang="en-US" dirty="0"/>
              <a:t>Other less-popular variants examined in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5558-8AD6-1FD7-C9A7-3E4425DF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A27C1-3226-EB6A-9734-4D4D3C64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45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B9D-C6A7-1387-CA09-1F1BF9C6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novel approach</a:t>
            </a:r>
          </a:p>
        </p:txBody>
      </p:sp>
      <p:pic>
        <p:nvPicPr>
          <p:cNvPr id="4" name="Picture 3" descr="A grey box with a black edge&#10;&#10;Description automatically generated with medium confidence">
            <a:extLst>
              <a:ext uri="{FF2B5EF4-FFF2-40B4-BE49-F238E27FC236}">
                <a16:creationId xmlns:a16="http://schemas.microsoft.com/office/drawing/2014/main" id="{A9DAA4A9-008E-FBA8-9CD5-E68CE47D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9288"/>
            <a:ext cx="4114800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DD4AD7A2-9B3A-1CFF-17C0-629322AC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7638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olorful arrows in a square&#10;&#10;Description automatically generated">
            <a:extLst>
              <a:ext uri="{FF2B5EF4-FFF2-40B4-BE49-F238E27FC236}">
                <a16:creationId xmlns:a16="http://schemas.microsoft.com/office/drawing/2014/main" id="{ADFDBF57-9AD3-0C69-7B0D-8BDE06F2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51238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BD6AD3-D4F5-5F17-688F-E018A580A58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10160" y="2422138"/>
            <a:ext cx="292772" cy="276999"/>
          </a:xfrm>
          <a:prstGeom prst="rect">
            <a:avLst/>
          </a:prstGeom>
          <a:blipFill>
            <a:blip r:embed="rId5"/>
            <a:stretch>
              <a:fillRect l="-18750" r="-6250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5345-7D25-7C67-BC45-ACD4F19DE3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04837" y="4517742"/>
            <a:ext cx="298095" cy="276999"/>
          </a:xfrm>
          <a:prstGeom prst="rect">
            <a:avLst/>
          </a:prstGeom>
          <a:blipFill>
            <a:blip r:embed="rId6"/>
            <a:stretch>
              <a:fillRect l="-18367" r="-6122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D82CC-1410-DC15-D583-CF1CEAF1B4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14215" y="3513242"/>
            <a:ext cx="828112" cy="276999"/>
          </a:xfrm>
          <a:prstGeom prst="rect">
            <a:avLst/>
          </a:prstGeom>
          <a:blipFill>
            <a:blip r:embed="rId7"/>
            <a:stretch>
              <a:fillRect l="-5882" r="-1471" b="-17391"/>
            </a:stretch>
          </a:blipFill>
        </p:spPr>
        <p:txBody>
          <a:bodyPr/>
          <a:lstStyle/>
          <a:p>
            <a:pPr>
              <a:defRPr/>
            </a:pPr>
            <a:r>
              <a:rPr lang="en-GB">
                <a:noFill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99C5A-A1B7-78C4-E74F-F15665A978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11760" y="5248355"/>
            <a:ext cx="768287" cy="52046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n-GB">
                <a:noFill/>
              </a:rPr>
              <a:t> 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E0A57C1-B795-0761-618E-6AE8BDBC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CA4115-DA33-4479-F751-5CE679F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6</a:t>
            </a:fld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277E90-749A-56FD-CCB4-9EC460F4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Figures 2.1a, 2.3</a:t>
            </a:r>
          </a:p>
        </p:txBody>
      </p:sp>
    </p:spTree>
    <p:extLst>
      <p:ext uri="{BB962C8B-B14F-4D97-AF65-F5344CB8AC3E}">
        <p14:creationId xmlns:p14="http://schemas.microsoft.com/office/powerpoint/2010/main" val="329882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FBFF-B34E-24E9-61A3-C53402A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final model</a:t>
            </a:r>
          </a:p>
        </p:txBody>
      </p:sp>
      <p:pic>
        <p:nvPicPr>
          <p:cNvPr id="4" name="Picture 2" descr="A grey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98D9278E-891D-A0C8-082C-D7E1D68C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65" y="1690689"/>
            <a:ext cx="6218669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A5424-5974-4915-EB59-1F890DE2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BCE4E-2ADC-3CCE-5593-347FBBE9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7FC1C-2070-0E8E-9804-5FFFED59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 2.7</a:t>
            </a:r>
          </a:p>
        </p:txBody>
      </p:sp>
    </p:spTree>
    <p:extLst>
      <p:ext uri="{BB962C8B-B14F-4D97-AF65-F5344CB8AC3E}">
        <p14:creationId xmlns:p14="http://schemas.microsoft.com/office/powerpoint/2010/main" val="207096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4485-5976-48B8-BE33-5DF7CA40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eigenmode analysis</a:t>
            </a:r>
          </a:p>
        </p:txBody>
      </p:sp>
      <p:pic>
        <p:nvPicPr>
          <p:cNvPr id="4" name="Picture 4" descr="A colorful arrows in a row&#10;&#10;Description automatically generated with medium confidence">
            <a:extLst>
              <a:ext uri="{FF2B5EF4-FFF2-40B4-BE49-F238E27FC236}">
                <a16:creationId xmlns:a16="http://schemas.microsoft.com/office/drawing/2014/main" id="{EF1D6D66-6A36-432D-BDB1-B85A87A3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" y="2738439"/>
            <a:ext cx="2374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598468E9-EE64-4E9F-2CBB-87DFF9A0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1690689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 colorful arrows in a square&#10;&#10;Description automatically generated">
            <a:extLst>
              <a:ext uri="{FF2B5EF4-FFF2-40B4-BE49-F238E27FC236}">
                <a16:creationId xmlns:a16="http://schemas.microsoft.com/office/drawing/2014/main" id="{0BAFE08D-9D33-D93D-D7B9-20C4D5D2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3924301"/>
            <a:ext cx="223361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7" descr="A colorful arrows in a square&#10;&#10;Description automatically generated">
            <a:extLst>
              <a:ext uri="{FF2B5EF4-FFF2-40B4-BE49-F238E27FC236}">
                <a16:creationId xmlns:a16="http://schemas.microsoft.com/office/drawing/2014/main" id="{F990FA1C-F1FB-66E2-AEFF-494FA99BD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43" y="2874964"/>
            <a:ext cx="20986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809B52-1AC1-BC15-7895-E32E6EF4EC4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832893" y="28067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45FF9-9A29-8663-8CE2-A7B2336A031A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832893" y="39243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57F87-F668-3AA0-B7B2-17DDC4FA64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688806" y="28067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AA114-E622-A39C-3753-EBB9AB1A2B77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688806" y="39243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Plus Sign 11">
            <a:extLst>
              <a:ext uri="{FF2B5EF4-FFF2-40B4-BE49-F238E27FC236}">
                <a16:creationId xmlns:a16="http://schemas.microsoft.com/office/drawing/2014/main" id="{E0695074-B375-F561-C716-5786D34C9FBB}"/>
              </a:ext>
            </a:extLst>
          </p:cNvPr>
          <p:cNvSpPr/>
          <p:nvPr/>
        </p:nvSpPr>
        <p:spPr>
          <a:xfrm>
            <a:off x="6072981" y="3125789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DCE68CF-D088-5D2C-6748-BF39CB155F37}"/>
              </a:ext>
            </a:extLst>
          </p:cNvPr>
          <p:cNvSpPr/>
          <p:nvPr/>
        </p:nvSpPr>
        <p:spPr>
          <a:xfrm>
            <a:off x="6072981" y="4506914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A28CAD6-CE58-A5AB-7FC8-597EC91F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35272E9-322E-6845-F936-25ECBA94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8</a:t>
            </a:fld>
            <a:endParaRPr lang="en-GB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851A55B-4A50-2D9F-7CD6-B9A9760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Figures 2.2a, 2.3</a:t>
            </a:r>
          </a:p>
        </p:txBody>
      </p:sp>
    </p:spTree>
    <p:extLst>
      <p:ext uri="{BB962C8B-B14F-4D97-AF65-F5344CB8AC3E}">
        <p14:creationId xmlns:p14="http://schemas.microsoft.com/office/powerpoint/2010/main" val="331644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021C-C3D2-2F3A-17ED-7895846B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Polarizer: dual polarization</a:t>
            </a:r>
          </a:p>
        </p:txBody>
      </p:sp>
      <p:pic>
        <p:nvPicPr>
          <p:cNvPr id="4" name="Picture 8" descr="A colorful pattern of arrows&#10;&#10;Description automatically generated with medium confidence">
            <a:extLst>
              <a:ext uri="{FF2B5EF4-FFF2-40B4-BE49-F238E27FC236}">
                <a16:creationId xmlns:a16="http://schemas.microsoft.com/office/drawing/2014/main" id="{A0FF4B8C-DF26-E23E-3AAC-9A7174A1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1690689"/>
            <a:ext cx="22336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A colorful arrows in a square&#10;&#10;Description automatically generated">
            <a:extLst>
              <a:ext uri="{FF2B5EF4-FFF2-40B4-BE49-F238E27FC236}">
                <a16:creationId xmlns:a16="http://schemas.microsoft.com/office/drawing/2014/main" id="{BA33D9DC-70C1-7F9E-CC25-6FFD0379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3924301"/>
            <a:ext cx="223361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5DABEC-07BF-0236-95D0-F51774B9B72B}"/>
              </a:ext>
            </a:extLst>
          </p:cNvPr>
          <p:cNvCxnSpPr>
            <a:endCxn id="4" idx="1"/>
          </p:cNvCxnSpPr>
          <p:nvPr/>
        </p:nvCxnSpPr>
        <p:spPr>
          <a:xfrm flipV="1">
            <a:off x="2832893" y="28067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B23F92-31E2-3E5E-7EE0-68C9F234E593}"/>
              </a:ext>
            </a:extLst>
          </p:cNvPr>
          <p:cNvCxnSpPr>
            <a:endCxn id="5" idx="1"/>
          </p:cNvCxnSpPr>
          <p:nvPr/>
        </p:nvCxnSpPr>
        <p:spPr>
          <a:xfrm>
            <a:off x="2832893" y="3924301"/>
            <a:ext cx="622300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1C53A-0A35-1EF3-DDFE-B0FACCD6E18A}"/>
              </a:ext>
            </a:extLst>
          </p:cNvPr>
          <p:cNvCxnSpPr>
            <a:stCxn id="4" idx="3"/>
          </p:cNvCxnSpPr>
          <p:nvPr/>
        </p:nvCxnSpPr>
        <p:spPr>
          <a:xfrm>
            <a:off x="5688806" y="28067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2B8BAB-A950-F132-538D-216892AD5BF9}"/>
              </a:ext>
            </a:extLst>
          </p:cNvPr>
          <p:cNvCxnSpPr>
            <a:stCxn id="5" idx="3"/>
          </p:cNvCxnSpPr>
          <p:nvPr/>
        </p:nvCxnSpPr>
        <p:spPr>
          <a:xfrm flipV="1">
            <a:off x="5688806" y="3924301"/>
            <a:ext cx="828675" cy="11176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Plus Sign 10">
            <a:extLst>
              <a:ext uri="{FF2B5EF4-FFF2-40B4-BE49-F238E27FC236}">
                <a16:creationId xmlns:a16="http://schemas.microsoft.com/office/drawing/2014/main" id="{22D6F551-2303-C8E3-EEF1-BD97540AD4F4}"/>
              </a:ext>
            </a:extLst>
          </p:cNvPr>
          <p:cNvSpPr/>
          <p:nvPr/>
        </p:nvSpPr>
        <p:spPr>
          <a:xfrm>
            <a:off x="6072981" y="3125789"/>
            <a:ext cx="239712" cy="2159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2" name="Picture 6" descr="A colorful lines of people&#10;&#10;Description automatically generated with medium confidence">
            <a:extLst>
              <a:ext uri="{FF2B5EF4-FFF2-40B4-BE49-F238E27FC236}">
                <a16:creationId xmlns:a16="http://schemas.microsoft.com/office/drawing/2014/main" id="{09EB26DA-08AD-AEA0-7A4D-EEA28BCF7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2736851"/>
            <a:ext cx="2373312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9" descr="A colorful arrows in a square&#10;&#10;Description automatically generated">
            <a:extLst>
              <a:ext uri="{FF2B5EF4-FFF2-40B4-BE49-F238E27FC236}">
                <a16:creationId xmlns:a16="http://schemas.microsoft.com/office/drawing/2014/main" id="{96B3E2E2-1636-B483-624D-96EDC17A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2874964"/>
            <a:ext cx="20986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3A5280CE-E4B8-4E06-A34E-5C8B1758349C}"/>
              </a:ext>
            </a:extLst>
          </p:cNvPr>
          <p:cNvSpPr/>
          <p:nvPr/>
        </p:nvSpPr>
        <p:spPr>
          <a:xfrm>
            <a:off x="6103143" y="4483101"/>
            <a:ext cx="211138" cy="200025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D5E1C5B-0C6F-0C96-9910-D38DFBB7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27/01/2025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0E256C-5ADC-8AA1-F504-15E3E274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034D-8333-4E7D-98AC-E6AE29A5E8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35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M Roman">
      <a:majorFont>
        <a:latin typeface="LM Roman 10"/>
        <a:ea typeface=""/>
        <a:cs typeface=""/>
      </a:majorFont>
      <a:minorFont>
        <a:latin typeface="LM Roman 1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627</Words>
  <Application>Microsoft Office PowerPoint</Application>
  <PresentationFormat>On-screen Show (4:3)</PresentationFormat>
  <Paragraphs>203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Cambria Math</vt:lpstr>
      <vt:lpstr>LM Roman 10</vt:lpstr>
      <vt:lpstr>LM Roman Caps 10</vt:lpstr>
      <vt:lpstr>LM Roman Slanted 10</vt:lpstr>
      <vt:lpstr>Office Theme</vt:lpstr>
      <vt:lpstr>Dual Circularly Polarizer Waveguide Antenna</vt:lpstr>
      <vt:lpstr>Outline</vt:lpstr>
      <vt:lpstr>Introduction: objectives</vt:lpstr>
      <vt:lpstr>Polarizer: principle</vt:lpstr>
      <vt:lpstr>Polarizer: state of the art</vt:lpstr>
      <vt:lpstr>Polarizer: novel approach</vt:lpstr>
      <vt:lpstr>Polarizer: final model</vt:lpstr>
      <vt:lpstr>Polarizer: eigenmode analysis</vt:lpstr>
      <vt:lpstr>Polarizer: dual polarization</vt:lpstr>
      <vt:lpstr>Polarizer: performance</vt:lpstr>
      <vt:lpstr>Feeding structure: single feed</vt:lpstr>
      <vt:lpstr>Feeding structure: dual feed</vt:lpstr>
      <vt:lpstr>Feeding structure: final model</vt:lpstr>
      <vt:lpstr>Feeding structure: performance</vt:lpstr>
      <vt:lpstr>Antenna</vt:lpstr>
      <vt:lpstr>Antenna: final model</vt:lpstr>
      <vt:lpstr>Antenna: performance</vt:lpstr>
      <vt:lpstr>Final structure: initial assembly</vt:lpstr>
      <vt:lpstr>Final structure: grating issue</vt:lpstr>
      <vt:lpstr>Final structure: feed rework</vt:lpstr>
      <vt:lpstr>Final structure: DFM</vt:lpstr>
      <vt:lpstr>Measurement: S-parameters</vt:lpstr>
      <vt:lpstr>Measurement: boresight radiation</vt:lpstr>
      <vt:lpstr>Measurement: elevation pattern</vt:lpstr>
      <vt:lpstr>Measurement: azimuth pattern</vt:lpstr>
      <vt:lpstr>Conclusion</vt:lpstr>
      <vt:lpstr>Thank you</vt:lpstr>
      <vt:lpstr>Reaction</vt:lpstr>
      <vt:lpstr>Question #1</vt:lpstr>
      <vt:lpstr>Question #2</vt:lpstr>
      <vt:lpstr>Question #2</vt:lpstr>
      <vt:lpstr>Question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Šimák</dc:creator>
  <cp:lastModifiedBy>Martin Šimák</cp:lastModifiedBy>
  <cp:revision>70</cp:revision>
  <dcterms:created xsi:type="dcterms:W3CDTF">2025-01-22T08:39:41Z</dcterms:created>
  <dcterms:modified xsi:type="dcterms:W3CDTF">2025-01-25T14:18:20Z</dcterms:modified>
</cp:coreProperties>
</file>